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2" r:id="rId4"/>
    <p:sldId id="258" r:id="rId5"/>
    <p:sldId id="261" r:id="rId6"/>
    <p:sldId id="264" r:id="rId7"/>
    <p:sldId id="265" r:id="rId8"/>
    <p:sldId id="263" r:id="rId9"/>
    <p:sldId id="266" r:id="rId10"/>
    <p:sldId id="259" r:id="rId11"/>
    <p:sldId id="257" r:id="rId12"/>
  </p:sldIdLst>
  <p:sldSz cx="9144000" cy="6858000" type="screen4x3"/>
  <p:notesSz cx="6858000" cy="9144000"/>
  <p:embeddedFontLst>
    <p:embeddedFont>
      <p:font typeface="Round Script" charset="0"/>
      <p:italic r:id="rId14"/>
    </p:embeddedFont>
    <p:embeddedFont>
      <p:font typeface="Arial Black" pitchFamily="34" charset="0"/>
      <p:bold r:id="rId15"/>
    </p:embeddedFont>
    <p:embeddedFont>
      <p:font typeface="Rubius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7DCFF"/>
    <a:srgbClr val="285EA0"/>
    <a:srgbClr val="660066"/>
    <a:srgbClr val="99FF66"/>
    <a:srgbClr val="66CCFF"/>
    <a:srgbClr val="000099"/>
    <a:srgbClr val="CCFFFF"/>
    <a:srgbClr val="0066FF"/>
    <a:srgbClr val="C42A26"/>
    <a:srgbClr val="DD52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DA9C6-9F08-4DF1-AF29-D4B5D2F907A2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CD4D5-4356-48C9-A591-DFB91D133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6458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Каждый</a:t>
            </a:r>
            <a:r>
              <a:rPr lang="ru-RU" baseline="0" dirty="0" smtClean="0"/>
              <a:t> символ в этих примерах заменяет собой определённую цифру от 0 до 9. Найди цифровое значение каждого символа.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CD4D5-4356-48C9-A591-DFB91D133D8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5201/56195015.285/0_cd3b8_9716309c_orig" TargetMode="External"/><Relationship Id="rId13" Type="http://schemas.openxmlformats.org/officeDocument/2006/relationships/hyperlink" Target="https://img-fotki.yandex.ru/get/9800/56195015.285/0_cd3b0_5ce8cc8a_orig" TargetMode="External"/><Relationship Id="rId18" Type="http://schemas.openxmlformats.org/officeDocument/2006/relationships/hyperlink" Target="https://knigapolis.ru/pictures/2/53/3363043_big1.jpg" TargetMode="External"/><Relationship Id="rId3" Type="http://schemas.openxmlformats.org/officeDocument/2006/relationships/hyperlink" Target="http://img-fotki.yandex.ru/get/9320/56195015.285/0_cd3c6_bd703d90_orig" TargetMode="External"/><Relationship Id="rId21" Type="http://schemas.openxmlformats.org/officeDocument/2006/relationships/hyperlink" Target="http://www.zwalls.ru/mini/201310/22132.jpg" TargetMode="External"/><Relationship Id="rId7" Type="http://schemas.openxmlformats.org/officeDocument/2006/relationships/hyperlink" Target="http://img-fotki.yandex.ru/get/9745/56195015.285/0_cd3bc_16110ae4_orig" TargetMode="External"/><Relationship Id="rId12" Type="http://schemas.openxmlformats.org/officeDocument/2006/relationships/hyperlink" Target="http://img-fotki.yandex.ru/get/9298/56195015.287/0_cd435_a8dcbf67_orig" TargetMode="External"/><Relationship Id="rId17" Type="http://schemas.openxmlformats.org/officeDocument/2006/relationships/hyperlink" Target="http://sobolevabor86.ucoz.ru/_si/0/s28063575.jpg" TargetMode="External"/><Relationship Id="rId25" Type="http://schemas.openxmlformats.org/officeDocument/2006/relationships/hyperlink" Target="http://2raskraski.ru/wp-content/uploads/matematicheskie-5-768x1024.jpg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www.flashcardcloud.com/ImageUpload/f0b56958-f824-4b23-b837-bec4a85ae0f4/3_Thumb.jpg" TargetMode="External"/><Relationship Id="rId20" Type="http://schemas.openxmlformats.org/officeDocument/2006/relationships/hyperlink" Target="https://botan.cc/prepod/_bloks/pic/jkfrngm-00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9254/56195015.285/0_cd3c9_bcdc953c_orig" TargetMode="External"/><Relationship Id="rId11" Type="http://schemas.openxmlformats.org/officeDocument/2006/relationships/hyperlink" Target="http://img-fotki.yandex.ru/get/9650/56195015.285/0_cd3c4_6ef7e9c6_orig" TargetMode="External"/><Relationship Id="rId24" Type="http://schemas.openxmlformats.org/officeDocument/2006/relationships/hyperlink" Target="http://img1.picmix.com/output/stamp/thumb/9/1/6/7/287619_4a6a1.png" TargetMode="External"/><Relationship Id="rId5" Type="http://schemas.openxmlformats.org/officeDocument/2006/relationships/hyperlink" Target="http://img-fotki.yandex.ru/get/9803/56195015.285/0_cd3c8_85434e2d_orig" TargetMode="External"/><Relationship Id="rId15" Type="http://schemas.openxmlformats.org/officeDocument/2006/relationships/hyperlink" Target="http://img-fotki.yandex.ru/get/9500/56195015.285/0_cd3bf_fb99599f_orig" TargetMode="External"/><Relationship Id="rId23" Type="http://schemas.openxmlformats.org/officeDocument/2006/relationships/hyperlink" Target="http://www.znahar-vdome.ru/d-7.jpg" TargetMode="External"/><Relationship Id="rId10" Type="http://schemas.openxmlformats.org/officeDocument/2006/relationships/hyperlink" Target="http://img-fotki.yandex.ru/get/9763/56195015.285/0_cd3c2_dee4faf4_orig" TargetMode="External"/><Relationship Id="rId19" Type="http://schemas.openxmlformats.org/officeDocument/2006/relationships/hyperlink" Target="http://900igr.net/up/datai/259952/0010-029-.png" TargetMode="External"/><Relationship Id="rId4" Type="http://schemas.openxmlformats.org/officeDocument/2006/relationships/hyperlink" Target="http://img-fotki.yandex.ru/get/9797/56195015.285/0_cd3c7_1bad19f_orig" TargetMode="External"/><Relationship Id="rId9" Type="http://schemas.openxmlformats.org/officeDocument/2006/relationships/hyperlink" Target="https://img-fotki.yandex.ru/get/9652/56195015.285/0_cd3b6_d63b3cb6_orig" TargetMode="External"/><Relationship Id="rId14" Type="http://schemas.openxmlformats.org/officeDocument/2006/relationships/hyperlink" Target="http://img-fotki.yandex.ru/get/9811/56195015.285/0_cd3be_50d540ae_orig" TargetMode="External"/><Relationship Id="rId22" Type="http://schemas.openxmlformats.org/officeDocument/2006/relationships/hyperlink" Target="http://www.milujivareni.cz/_sites/fit/upload/images/6340bf21a66cbf3b731facd56f04b044_angrest-shutterstock-81598384.jpg?ver=123456789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4786322"/>
            <a:ext cx="4143404" cy="1928826"/>
          </a:xfrm>
        </p:spPr>
        <p:txBody>
          <a:bodyPr>
            <a:noAutofit/>
          </a:bodyPr>
          <a:lstStyle/>
          <a:p>
            <a:pPr lvl="0">
              <a:defRPr/>
            </a:pPr>
            <a:endParaRPr lang="ru-RU" sz="2000" dirty="0">
              <a:solidFill>
                <a:srgbClr val="285EA0"/>
              </a:solidFill>
              <a:latin typeface="Round Script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70419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n w="1905"/>
              <a:gradFill>
                <a:gsLst>
                  <a:gs pos="0">
                    <a:srgbClr val="7A1A18"/>
                  </a:gs>
                  <a:gs pos="78000">
                    <a:srgbClr val="C42A26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und Script" pitchFamily="34" charset="0"/>
            </a:endParaRP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rgbClr val="7A1A18"/>
                    </a:gs>
                    <a:gs pos="78000">
                      <a:srgbClr val="C42A26"/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und Script" pitchFamily="34" charset="0"/>
              </a:rPr>
              <a:t>Игры с числами.</a:t>
            </a: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rgbClr val="7A1A18"/>
                    </a:gs>
                    <a:gs pos="78000">
                      <a:srgbClr val="C42A26"/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und Script" pitchFamily="34" charset="0"/>
              </a:rPr>
              <a:t>Задачи смекалки</a:t>
            </a:r>
            <a:endParaRPr lang="ru-RU" sz="4400" b="1" dirty="0">
              <a:ln w="1905"/>
              <a:gradFill>
                <a:gsLst>
                  <a:gs pos="0">
                    <a:srgbClr val="7A1A18"/>
                  </a:gs>
                  <a:gs pos="78000">
                    <a:srgbClr val="C42A26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und Scrip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14290"/>
            <a:ext cx="8072494" cy="3385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cap="all" spc="-150" dirty="0">
              <a:ln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дзаголовок 6"/>
          <p:cNvSpPr txBox="1">
            <a:spLocks/>
          </p:cNvSpPr>
          <p:nvPr/>
        </p:nvSpPr>
        <p:spPr>
          <a:xfrm>
            <a:off x="2643174" y="4214818"/>
            <a:ext cx="37147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86874" cy="92869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42A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und Script" pitchFamily="34" charset="0"/>
              </a:rPr>
              <a:t>Засели домики, опираясь на рисунки</a:t>
            </a:r>
            <a:endParaRPr lang="ru-RU" sz="3600" b="1" dirty="0">
              <a:solidFill>
                <a:srgbClr val="C42A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und Script" pitchFamily="34" charset="0"/>
            </a:endParaRPr>
          </a:p>
        </p:txBody>
      </p:sp>
      <p:pic>
        <p:nvPicPr>
          <p:cNvPr id="5" name="Содержимое 4" descr="3_Thumb.jpg.pn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214314" y="1500174"/>
            <a:ext cx="1071570" cy="1071570"/>
          </a:xfrm>
        </p:spPr>
      </p:pic>
      <p:pic>
        <p:nvPicPr>
          <p:cNvPr id="6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1285852" y="1500174"/>
            <a:ext cx="1071570" cy="1071570"/>
          </a:xfrm>
          <a:prstGeom prst="rect">
            <a:avLst/>
          </a:prstGeom>
        </p:spPr>
      </p:pic>
      <p:pic>
        <p:nvPicPr>
          <p:cNvPr id="7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2428860" y="1571612"/>
            <a:ext cx="1071570" cy="1071570"/>
          </a:xfrm>
          <a:prstGeom prst="rect">
            <a:avLst/>
          </a:prstGeom>
        </p:spPr>
      </p:pic>
      <p:pic>
        <p:nvPicPr>
          <p:cNvPr id="8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3500430" y="1500174"/>
            <a:ext cx="1071570" cy="1071570"/>
          </a:xfrm>
          <a:prstGeom prst="rect">
            <a:avLst/>
          </a:prstGeom>
        </p:spPr>
      </p:pic>
      <p:pic>
        <p:nvPicPr>
          <p:cNvPr id="9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4643438" y="1500174"/>
            <a:ext cx="1071570" cy="1071570"/>
          </a:xfrm>
          <a:prstGeom prst="rect">
            <a:avLst/>
          </a:prstGeom>
        </p:spPr>
      </p:pic>
      <p:pic>
        <p:nvPicPr>
          <p:cNvPr id="10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5715008" y="1500174"/>
            <a:ext cx="1071570" cy="1071570"/>
          </a:xfrm>
          <a:prstGeom prst="rect">
            <a:avLst/>
          </a:prstGeom>
        </p:spPr>
      </p:pic>
      <p:pic>
        <p:nvPicPr>
          <p:cNvPr id="11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6786578" y="1500174"/>
            <a:ext cx="1071570" cy="1071570"/>
          </a:xfrm>
          <a:prstGeom prst="rect">
            <a:avLst/>
          </a:prstGeom>
        </p:spPr>
      </p:pic>
      <p:pic>
        <p:nvPicPr>
          <p:cNvPr id="12" name="Содержимое 4" descr="3_Thumb.jpg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9" t="5000" r="5013" b="5013"/>
          <a:stretch>
            <a:fillRect/>
          </a:stretch>
        </p:blipFill>
        <p:spPr>
          <a:xfrm>
            <a:off x="7858148" y="1428736"/>
            <a:ext cx="1071570" cy="1071570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 rot="5400000">
            <a:off x="535753" y="2035959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71736" y="367190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367190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71736" y="438628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86116" y="438628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571736" y="510066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86116" y="5100662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571736" y="5783065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286116" y="5783065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2285984" y="2996983"/>
            <a:ext cx="1891699" cy="674919"/>
          </a:xfrm>
          <a:prstGeom prst="triangle">
            <a:avLst/>
          </a:prstGeom>
          <a:solidFill>
            <a:srgbClr val="E271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2928926" y="3100398"/>
            <a:ext cx="571504" cy="57150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034675" y="3068421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14612" y="3782801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1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14612" y="4425743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2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4612" y="5208172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14612" y="5854503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4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57554" y="3782801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7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7554" y="4425743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57554" y="5211561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57554" y="5854503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4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5400000">
            <a:off x="1608117" y="2035165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2751125" y="2035165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3894133" y="2035165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5572132" y="367529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286512" y="367529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5572132" y="438967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286512" y="438967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5572132" y="510405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6286512" y="510405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5572132" y="5786454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6286512" y="5786454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Равнобедренный треугольник 48"/>
          <p:cNvSpPr/>
          <p:nvPr/>
        </p:nvSpPr>
        <p:spPr>
          <a:xfrm>
            <a:off x="5286380" y="3000372"/>
            <a:ext cx="1891699" cy="674919"/>
          </a:xfrm>
          <a:prstGeom prst="triangle">
            <a:avLst/>
          </a:prstGeom>
          <a:solidFill>
            <a:srgbClr val="E271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Овал 49"/>
          <p:cNvSpPr/>
          <p:nvPr/>
        </p:nvSpPr>
        <p:spPr>
          <a:xfrm>
            <a:off x="5929322" y="3103787"/>
            <a:ext cx="571504" cy="57150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6035071" y="3071810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5008" y="3786190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15008" y="442913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6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15008" y="5211561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7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15008" y="5857892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8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57950" y="3786190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57950" y="442913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57950" y="5214950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1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357950" y="585789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0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5400000">
            <a:off x="4965703" y="1963727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5400000">
            <a:off x="5965835" y="1963727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7108843" y="1963727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8107387" y="1963727"/>
            <a:ext cx="150019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Штриховая стрелка вправо 63">
            <a:hlinkClick r:id="" action="ppaction://hlinkshowjump?jump=nextslide"/>
          </p:cNvPr>
          <p:cNvSpPr/>
          <p:nvPr/>
        </p:nvSpPr>
        <p:spPr>
          <a:xfrm>
            <a:off x="8572528" y="6357958"/>
            <a:ext cx="428628" cy="357190"/>
          </a:xfrm>
          <a:prstGeom prst="stripedRightArrow">
            <a:avLst/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424165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56" grpId="0"/>
      <p:bldP spid="57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15436" cy="7858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Заполните квадраты!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214422"/>
            <a:ext cx="928694" cy="928694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1214422"/>
            <a:ext cx="928694" cy="928694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143116"/>
            <a:ext cx="928694" cy="928694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2143116"/>
            <a:ext cx="928694" cy="928694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1214422"/>
            <a:ext cx="928694" cy="928694"/>
          </a:xfrm>
          <a:prstGeom prst="rect">
            <a:avLst/>
          </a:prstGeom>
          <a:solidFill>
            <a:srgbClr val="66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43570" y="1214422"/>
            <a:ext cx="928694" cy="928694"/>
          </a:xfrm>
          <a:prstGeom prst="rect">
            <a:avLst/>
          </a:prstGeom>
          <a:solidFill>
            <a:srgbClr val="66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4876" y="2143116"/>
            <a:ext cx="928694" cy="928694"/>
          </a:xfrm>
          <a:prstGeom prst="rect">
            <a:avLst/>
          </a:prstGeom>
          <a:solidFill>
            <a:srgbClr val="66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643570" y="2143116"/>
            <a:ext cx="928694" cy="928694"/>
          </a:xfrm>
          <a:prstGeom prst="rect">
            <a:avLst/>
          </a:prstGeom>
          <a:solidFill>
            <a:srgbClr val="66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14546" y="4000504"/>
            <a:ext cx="928694" cy="92869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4000504"/>
            <a:ext cx="928694" cy="92869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14546" y="4929198"/>
            <a:ext cx="928694" cy="92869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143240" y="4929198"/>
            <a:ext cx="928694" cy="92869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4000504"/>
            <a:ext cx="928694" cy="928694"/>
          </a:xfrm>
          <a:prstGeom prst="rect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572264" y="4000504"/>
            <a:ext cx="928694" cy="928694"/>
          </a:xfrm>
          <a:prstGeom prst="rect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643570" y="4929198"/>
            <a:ext cx="928694" cy="928694"/>
          </a:xfrm>
          <a:prstGeom prst="rect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572264" y="4929198"/>
            <a:ext cx="928694" cy="928694"/>
          </a:xfrm>
          <a:prstGeom prst="rect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071802" y="1357298"/>
            <a:ext cx="571504" cy="571504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071802" y="2285992"/>
            <a:ext cx="571504" cy="571504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214546" y="3143248"/>
            <a:ext cx="571504" cy="571504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214414" y="3143248"/>
            <a:ext cx="571504" cy="571504"/>
          </a:xfrm>
          <a:prstGeom prst="ellipse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643702" y="1357298"/>
            <a:ext cx="571504" cy="571504"/>
          </a:xfrm>
          <a:prstGeom prst="ellipse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643702" y="2285992"/>
            <a:ext cx="571504" cy="571504"/>
          </a:xfrm>
          <a:prstGeom prst="ellipse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5786446" y="3143248"/>
            <a:ext cx="571504" cy="571504"/>
          </a:xfrm>
          <a:prstGeom prst="ellipse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857752" y="3143248"/>
            <a:ext cx="571504" cy="571504"/>
          </a:xfrm>
          <a:prstGeom prst="ellipse">
            <a:avLst/>
          </a:prstGeom>
          <a:solidFill>
            <a:srgbClr val="CC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143372" y="4143380"/>
            <a:ext cx="571504" cy="571504"/>
          </a:xfrm>
          <a:prstGeom prst="ellipse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143372" y="5143512"/>
            <a:ext cx="571504" cy="571504"/>
          </a:xfrm>
          <a:prstGeom prst="ellipse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286116" y="5929330"/>
            <a:ext cx="571504" cy="571504"/>
          </a:xfrm>
          <a:prstGeom prst="ellipse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2285984" y="5929330"/>
            <a:ext cx="571504" cy="571504"/>
          </a:xfrm>
          <a:prstGeom prst="ellipse">
            <a:avLst/>
          </a:prstGeom>
          <a:solidFill>
            <a:srgbClr val="66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572396" y="4143380"/>
            <a:ext cx="571504" cy="5715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572396" y="5072074"/>
            <a:ext cx="571504" cy="5715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715140" y="5929330"/>
            <a:ext cx="571504" cy="5715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715008" y="5929330"/>
            <a:ext cx="571504" cy="5715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143240" y="135729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71802" y="228599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85984" y="314324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85852" y="314324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5984" y="214311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85852" y="214311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85852" y="1285860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14546" y="1285860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15140" y="135729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5140" y="228599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57884" y="314324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29190" y="314324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29190" y="214311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29190" y="1285860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86446" y="1285860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86446" y="214311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14810" y="414338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214810" y="514351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57554" y="592933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85984" y="59293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357554" y="4000504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57422" y="4000504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28860" y="500063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286116" y="500063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43834" y="414338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43834" y="507207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786578" y="592933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786446" y="5929330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86446" y="4071942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15140" y="4071942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86446" y="500063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715140" y="5000636"/>
            <a:ext cx="642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Штриховая стрелка вправо 71">
            <a:hlinkClick r:id="" action="ppaction://hlinkshowjump?jump=nextslide"/>
          </p:cNvPr>
          <p:cNvSpPr/>
          <p:nvPr/>
        </p:nvSpPr>
        <p:spPr>
          <a:xfrm>
            <a:off x="8572528" y="6357958"/>
            <a:ext cx="428628" cy="357190"/>
          </a:xfrm>
          <a:prstGeom prst="stripedRightArrow">
            <a:avLst/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8" name="Содержимое 3" descr="0_b18ae_60733cb5_orig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4929198"/>
            <a:ext cx="1285884" cy="162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094178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9532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42A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und Script" pitchFamily="34" charset="0"/>
              </a:rPr>
              <a:t>Решите примеры и узнаете название рассказа М. Пришвина</a:t>
            </a:r>
            <a:endParaRPr lang="ru-RU" b="1" dirty="0">
              <a:solidFill>
                <a:srgbClr val="C42A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und Script" pitchFamily="34" charset="0"/>
            </a:endParaRPr>
          </a:p>
        </p:txBody>
      </p:sp>
      <p:pic>
        <p:nvPicPr>
          <p:cNvPr id="4" name="Содержимое 3" descr="3363043_big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6" y="1357298"/>
            <a:ext cx="2027887" cy="2622267"/>
          </a:xfrm>
          <a:ln w="38100">
            <a:solidFill>
              <a:srgbClr val="66CC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85720" y="1500174"/>
            <a:ext cx="2071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– 4 =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 + 4 =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8 – 4 = 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– 2 =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1500174"/>
            <a:ext cx="2071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– 5 =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 + 7 =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– 7 = 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7 + 2 =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571612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714612" y="1500174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786050" y="1357298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я</a:t>
            </a:r>
            <a:endParaRPr lang="ru-RU" sz="4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14414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857356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500298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143240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786182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14876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643570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286512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929454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572396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8215338" y="4500570"/>
            <a:ext cx="642942" cy="57150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1472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14414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57356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0298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143240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86182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14876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43570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286512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929454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72396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215338" y="5357826"/>
            <a:ext cx="642942" cy="5715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500034" y="4429132"/>
            <a:ext cx="86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5  3   9  6  4 10   8    7   4  6  4 10</a:t>
            </a:r>
            <a:endParaRPr lang="ru-RU" sz="36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71670" y="1500174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71736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я</a:t>
            </a:r>
            <a:endParaRPr lang="ru-RU" sz="4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000892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я</a:t>
            </a:r>
            <a:endParaRPr lang="ru-RU" sz="40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000232" y="2143116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714612" y="2143116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2071670" y="2071678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86050" y="1928802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715008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000232" y="2701349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714612" y="2701349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2071670" y="2629911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86050" y="250680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т</a:t>
            </a:r>
            <a:endParaRPr lang="ru-RU" sz="4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214678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т</a:t>
            </a:r>
            <a:endParaRPr lang="ru-RU" sz="4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357950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т</a:t>
            </a:r>
            <a:endParaRPr lang="ru-RU" sz="4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643834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т</a:t>
            </a:r>
            <a:endParaRPr lang="ru-RU" sz="4000" b="1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2000232" y="3272853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2714612" y="3272853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2071670" y="3201415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786050" y="3078304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и</a:t>
            </a:r>
            <a:endParaRPr lang="ru-RU" sz="4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4786314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и</a:t>
            </a:r>
            <a:endParaRPr lang="ru-RU" sz="40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5429256" y="1629779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6143636" y="1629779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500694" y="1558341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15074" y="143523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р</a:t>
            </a:r>
            <a:endParaRPr lang="ru-RU" sz="40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642910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Р</a:t>
            </a:r>
            <a:endParaRPr lang="ru-RU" sz="4000" b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5429256" y="2194789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6143636" y="2194789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5357818" y="2123351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15074" y="200024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а</a:t>
            </a:r>
            <a:endParaRPr lang="ru-RU" sz="4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3857620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а</a:t>
            </a:r>
            <a:endParaRPr lang="ru-RU" sz="4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8286776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а</a:t>
            </a:r>
            <a:endParaRPr lang="ru-RU" sz="4000" b="1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5429256" y="2772787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6143636" y="2772787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5500694" y="2701349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215074" y="2578238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е</a:t>
            </a:r>
            <a:endParaRPr lang="ru-RU" sz="40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1285852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е</a:t>
            </a:r>
            <a:endParaRPr lang="ru-RU" sz="4000" b="1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5429256" y="3337797"/>
            <a:ext cx="571504" cy="50006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6143636" y="3337797"/>
            <a:ext cx="642942" cy="50006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5500694" y="3266359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215074" y="322118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б</a:t>
            </a:r>
            <a:endParaRPr lang="ru-RU" sz="40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1928794" y="5214950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б</a:t>
            </a:r>
            <a:endParaRPr lang="ru-RU" sz="4000" b="1" dirty="0"/>
          </a:p>
        </p:txBody>
      </p:sp>
      <p:sp>
        <p:nvSpPr>
          <p:cNvPr id="76" name="Штриховая стрелка вправо 75">
            <a:hlinkClick r:id="" action="ppaction://hlinkshowjump?jump=nextslide"/>
          </p:cNvPr>
          <p:cNvSpPr/>
          <p:nvPr/>
        </p:nvSpPr>
        <p:spPr>
          <a:xfrm>
            <a:off x="8501090" y="6357958"/>
            <a:ext cx="500066" cy="357190"/>
          </a:xfrm>
          <a:prstGeom prst="stripedRightArrow">
            <a:avLst/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7D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59782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40" grpId="0"/>
      <p:bldP spid="42" grpId="0"/>
      <p:bldP spid="45" grpId="0"/>
      <p:bldP spid="47" grpId="0"/>
      <p:bldP spid="48" grpId="0"/>
      <p:bldP spid="49" grpId="0"/>
      <p:bldP spid="52" grpId="0"/>
      <p:bldP spid="54" grpId="0"/>
      <p:bldP spid="57" grpId="0"/>
      <p:bldP spid="59" grpId="0"/>
      <p:bldP spid="62" grpId="0"/>
      <p:bldP spid="64" grpId="0"/>
      <p:bldP spid="65" grpId="0"/>
      <p:bldP spid="68" grpId="0"/>
      <p:bldP spid="70" grpId="0"/>
      <p:bldP spid="73" grpId="0"/>
      <p:bldP spid="75" grpId="0"/>
      <p:bldP spid="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25400" dist="25400" dir="2700000" algn="tl">
                    <a:srgbClr val="000000">
                      <a:alpha val="43137"/>
                    </a:srgbClr>
                  </a:outerShdw>
                </a:effectLst>
                <a:latin typeface="Rubius" pitchFamily="2" charset="0"/>
              </a:rPr>
              <a:t>Найдите значение символов!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25400" dist="25400" dir="2700000" algn="tl">
                  <a:srgbClr val="000000">
                    <a:alpha val="43137"/>
                  </a:srgbClr>
                </a:outerShdw>
              </a:effectLst>
              <a:latin typeface="Rubius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00108"/>
            <a:ext cx="3990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r>
              <a:rPr lang="en-US" sz="4400" cap="none" spc="-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</a:t>
            </a:r>
            <a:r>
              <a:rPr lang="en-US" sz="4400" cap="none" spc="-1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+ M = S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648810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 + D = E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4729" y="4643446"/>
            <a:ext cx="3021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 – 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 = S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42995" y="1000108"/>
            <a:ext cx="3300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 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 = C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928802"/>
            <a:ext cx="3357586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1928802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+ 1 = 2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5715016"/>
            <a:ext cx="3357586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715016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+ 4 = 8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4876" y="5715016"/>
            <a:ext cx="3357586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4876" y="5715016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2; N = 7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14876" y="1857364"/>
            <a:ext cx="3429024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7751" y="1857364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+ 3 = 6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С = 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Штриховая стрелка вправо 17">
            <a:hlinkClick r:id="" action="ppaction://hlinkshowjump?jump=nextslide"/>
          </p:cNvPr>
          <p:cNvSpPr/>
          <p:nvPr/>
        </p:nvSpPr>
        <p:spPr>
          <a:xfrm>
            <a:off x="8429652" y="6286520"/>
            <a:ext cx="500066" cy="357190"/>
          </a:xfrm>
          <a:prstGeom prst="stripedRightArrow">
            <a:avLst/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86314" y="2786058"/>
            <a:ext cx="3034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 – 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 = D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4876" y="3857628"/>
            <a:ext cx="3357586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3857628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4;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8596" y="2786058"/>
            <a:ext cx="29931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 + S = D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78451" y="3929066"/>
            <a:ext cx="3357586" cy="714380"/>
          </a:xfrm>
          <a:prstGeom prst="rect">
            <a:avLst/>
          </a:prstGeom>
          <a:solidFill>
            <a:srgbClr val="97D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6CC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451" y="3929066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+ 2 = 4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59782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74638"/>
            <a:ext cx="6543692" cy="5825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25400" dist="25400" dir="2700000" algn="tl">
                    <a:srgbClr val="000000">
                      <a:alpha val="43137"/>
                    </a:srgbClr>
                  </a:outerShdw>
                </a:effectLst>
                <a:latin typeface="Rubius" pitchFamily="2" charset="0"/>
              </a:rPr>
              <a:t>Решите задачу!</a:t>
            </a:r>
            <a:endParaRPr lang="ru-RU" dirty="0"/>
          </a:p>
        </p:txBody>
      </p:sp>
      <p:pic>
        <p:nvPicPr>
          <p:cNvPr id="3" name="Содержимое 3" descr="0_b18ae_60733cb5_orig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0"/>
            <a:ext cx="1975242" cy="2500306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214546" y="928670"/>
            <a:ext cx="6572296" cy="1714512"/>
          </a:xfrm>
          <a:prstGeom prst="wedgeRoundRectCallout">
            <a:avLst>
              <a:gd name="adj1" fmla="val -55209"/>
              <a:gd name="adj2" fmla="val -60925"/>
              <a:gd name="adj3" fmla="val 16667"/>
            </a:avLst>
          </a:prstGeom>
          <a:solidFill>
            <a:srgbClr val="99FF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214546" y="857232"/>
            <a:ext cx="6572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Настя и Вера собирали ягоды: одна – смородину в ведро, другая – крыжовник в лукошко. У Насти было ведро. Что собирала Вера?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5d2d5680820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3929066"/>
            <a:ext cx="1381128" cy="1381128"/>
          </a:xfrm>
          <a:prstGeom prst="rect">
            <a:avLst/>
          </a:prstGeom>
        </p:spPr>
      </p:pic>
      <p:pic>
        <p:nvPicPr>
          <p:cNvPr id="7" name="Рисунок 6" descr="picture-2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6446" y="3857628"/>
            <a:ext cx="1414134" cy="14141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5984" y="59293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Настя</a:t>
            </a:r>
            <a:endParaRPr lang="ru-RU" sz="36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59293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Вера</a:t>
            </a:r>
            <a:endParaRPr lang="ru-RU" sz="36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Штриховая стрелка вправо 9">
            <a:hlinkClick r:id="" action="ppaction://hlinkshowjump?jump=nextslide"/>
          </p:cNvPr>
          <p:cNvSpPr/>
          <p:nvPr/>
        </p:nvSpPr>
        <p:spPr>
          <a:xfrm>
            <a:off x="8215338" y="6215082"/>
            <a:ext cx="714380" cy="357190"/>
          </a:xfrm>
          <a:prstGeom prst="stripedRightArrow">
            <a:avLst>
              <a:gd name="adj1" fmla="val 68286"/>
              <a:gd name="adj2" fmla="val 92666"/>
            </a:avLst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chem_polezna_smorodina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3643314"/>
            <a:ext cx="2171716" cy="1357322"/>
          </a:xfrm>
          <a:prstGeom prst="rect">
            <a:avLst/>
          </a:prstGeom>
        </p:spPr>
      </p:pic>
      <p:pic>
        <p:nvPicPr>
          <p:cNvPr id="12" name="Рисунок 11" descr="kryzhovnik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357554" y="2571744"/>
            <a:ext cx="1701366" cy="1214446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 flipV="1">
            <a:off x="3571868" y="5214950"/>
            <a:ext cx="2643206" cy="92869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428860" y="5072074"/>
            <a:ext cx="2928958" cy="1000132"/>
          </a:xfrm>
          <a:prstGeom prst="line">
            <a:avLst/>
          </a:prstGeom>
          <a:ln w="57150">
            <a:solidFill>
              <a:srgbClr val="285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0.24219 -0.119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7407E-6 L -0.24375 0.1416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hem_polezna_smorodina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643182"/>
            <a:ext cx="1641573" cy="2523867"/>
          </a:xfrm>
          <a:prstGeom prst="rect">
            <a:avLst/>
          </a:prstGeom>
        </p:spPr>
      </p:pic>
      <p:pic>
        <p:nvPicPr>
          <p:cNvPr id="12" name="Рисунок 11" descr="kryzhovnik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43174" y="3000372"/>
            <a:ext cx="1131938" cy="19488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74638"/>
            <a:ext cx="6543692" cy="5825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25400" dist="25400" dir="2700000" algn="tl">
                    <a:srgbClr val="000000">
                      <a:alpha val="43137"/>
                    </a:srgbClr>
                  </a:outerShdw>
                </a:effectLst>
                <a:latin typeface="Rubius" pitchFamily="2" charset="0"/>
              </a:rPr>
              <a:t>Решите задачу!</a:t>
            </a:r>
            <a:endParaRPr lang="ru-RU" dirty="0"/>
          </a:p>
        </p:txBody>
      </p:sp>
      <p:pic>
        <p:nvPicPr>
          <p:cNvPr id="3" name="Содержимое 3" descr="0_b18ae_60733cb5_orig.pn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0"/>
            <a:ext cx="1975242" cy="2500306"/>
          </a:xfrm>
          <a:prstGeom prst="rect">
            <a:avLst/>
          </a:prstGeom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928794" y="928670"/>
            <a:ext cx="6929486" cy="1714512"/>
          </a:xfrm>
          <a:prstGeom prst="wedgeRoundRectCallout">
            <a:avLst>
              <a:gd name="adj1" fmla="val -55209"/>
              <a:gd name="adj2" fmla="val -60925"/>
              <a:gd name="adj3" fmla="val 16667"/>
            </a:avLst>
          </a:prstGeom>
          <a:solidFill>
            <a:srgbClr val="99FF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28794" y="827300"/>
            <a:ext cx="69294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Валя и Аля выращивают цветы. Одна из них – настурции на балконе, другая – астры на клумбе. Валя выращивает цветы на балконе. Что выращивает Аля?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0298" y="578645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Валя </a:t>
            </a:r>
            <a:endParaRPr lang="ru-RU" sz="36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585789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Аля</a:t>
            </a:r>
            <a:endParaRPr lang="ru-RU" sz="36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Штриховая стрелка вправо 9">
            <a:hlinkClick r:id="" action="ppaction://hlinkshowjump?jump=nextslide"/>
          </p:cNvPr>
          <p:cNvSpPr/>
          <p:nvPr/>
        </p:nvSpPr>
        <p:spPr>
          <a:xfrm>
            <a:off x="8215338" y="6215082"/>
            <a:ext cx="714380" cy="357190"/>
          </a:xfrm>
          <a:prstGeom prst="stripedRightArrow">
            <a:avLst>
              <a:gd name="adj1" fmla="val 68286"/>
              <a:gd name="adj2" fmla="val 92666"/>
            </a:avLst>
          </a:prstGeom>
          <a:solidFill>
            <a:srgbClr val="97D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42910" y="4643446"/>
            <a:ext cx="2000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Настурции на балконе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6578" y="4643446"/>
            <a:ext cx="2000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Астры на клумбе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-0.22361 0.1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7 L 0.29878 0.1828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00" y="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428604"/>
            <a:ext cx="64294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количество </a:t>
            </a:r>
            <a:endParaRPr lang="ru-RU" sz="4000" b="1" cap="none" spc="0" dirty="0">
              <a:ln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1428736"/>
            <a:ext cx="4500594" cy="264320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071670" y="4522311"/>
            <a:ext cx="32861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Треугольников –</a:t>
            </a:r>
          </a:p>
          <a:p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Четырёхугольников – </a:t>
            </a:r>
          </a:p>
          <a:p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>
            <a:endCxn id="4" idx="0"/>
          </p:cNvCxnSpPr>
          <p:nvPr/>
        </p:nvCxnSpPr>
        <p:spPr>
          <a:xfrm rot="5400000" flipH="1" flipV="1">
            <a:off x="2089529" y="1625191"/>
            <a:ext cx="2643206" cy="225029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endCxn id="4" idx="0"/>
          </p:cNvCxnSpPr>
          <p:nvPr/>
        </p:nvCxnSpPr>
        <p:spPr>
          <a:xfrm rot="16200000" flipV="1">
            <a:off x="4339827" y="1625190"/>
            <a:ext cx="2643208" cy="225029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tr_1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57298"/>
            <a:ext cx="4648200" cy="2781300"/>
          </a:xfrm>
          <a:prstGeom prst="rect">
            <a:avLst/>
          </a:prstGeom>
        </p:spPr>
      </p:pic>
      <p:pic>
        <p:nvPicPr>
          <p:cNvPr id="15" name="Рисунок 14" descr="tr_2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57298"/>
            <a:ext cx="4648200" cy="2781300"/>
          </a:xfrm>
          <a:prstGeom prst="rect">
            <a:avLst/>
          </a:prstGeom>
        </p:spPr>
      </p:pic>
      <p:pic>
        <p:nvPicPr>
          <p:cNvPr id="16" name="Рисунок 15" descr="tr_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62080"/>
            <a:ext cx="4648200" cy="2781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29190" y="4234583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54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Рисунок 17" descr="ch_1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57298"/>
            <a:ext cx="4648200" cy="2781300"/>
          </a:xfrm>
          <a:prstGeom prst="rect">
            <a:avLst/>
          </a:prstGeom>
        </p:spPr>
      </p:pic>
      <p:pic>
        <p:nvPicPr>
          <p:cNvPr id="19" name="Рисунок 18" descr="ch_2.pn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57298"/>
            <a:ext cx="4648200" cy="2781300"/>
          </a:xfrm>
          <a:prstGeom prst="rect">
            <a:avLst/>
          </a:prstGeom>
        </p:spPr>
      </p:pic>
      <p:pic>
        <p:nvPicPr>
          <p:cNvPr id="20" name="Рисунок 19" descr="ch_3.pn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16" y="1362080"/>
            <a:ext cx="4648200" cy="2781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29190" y="5163277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54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 задание на карточке</a:t>
            </a:r>
            <a:endParaRPr lang="ru-RU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matematicheskie-5-768x102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928926" y="928670"/>
            <a:ext cx="4214824" cy="5619765"/>
          </a:xfrm>
          <a:prstGeom prst="rect">
            <a:avLst/>
          </a:prstGeom>
        </p:spPr>
      </p:pic>
      <p:pic>
        <p:nvPicPr>
          <p:cNvPr id="4" name="Содержимое 3" descr="0_b18ae_60733cb5_orig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4143380"/>
            <a:ext cx="1975242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965" y="260648"/>
            <a:ext cx="8447708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rgbClr val="7A1A18"/>
                    </a:gs>
                    <a:gs pos="78000">
                      <a:srgbClr val="A42320"/>
                    </a:gs>
                    <a:gs pos="100000">
                      <a:srgbClr val="DD524F"/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und Script" pitchFamily="34" charset="0"/>
              </a:rPr>
              <a:t>Интернет - ресурсы</a:t>
            </a:r>
            <a:endParaRPr lang="ru-RU" sz="3600" b="1" dirty="0">
              <a:ln w="1905"/>
              <a:gradFill>
                <a:gsLst>
                  <a:gs pos="0">
                    <a:srgbClr val="7A1A18"/>
                  </a:gs>
                  <a:gs pos="78000">
                    <a:srgbClr val="A42320"/>
                  </a:gs>
                  <a:gs pos="100000">
                    <a:srgbClr val="DD524F"/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und Script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1538" y="6500810"/>
            <a:ext cx="7489007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200" b="1" dirty="0" smtClean="0"/>
              <a:t>На момент создания шаблона все ссылки на использованные ресурсы являются активными.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785794"/>
            <a:ext cx="851082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Автор шаблона - </a:t>
            </a:r>
            <a:r>
              <a:rPr lang="ru-RU" sz="1200" b="1" dirty="0" err="1" smtClean="0">
                <a:ln w="1905"/>
                <a:solidFill>
                  <a:srgbClr val="C42A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und Script" pitchFamily="34" charset="0"/>
              </a:rPr>
              <a:t>Ранько</a:t>
            </a:r>
            <a:r>
              <a:rPr lang="ru-RU" sz="1200" b="1" dirty="0" smtClean="0">
                <a:ln w="1905"/>
                <a:solidFill>
                  <a:srgbClr val="C42A2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und Script" pitchFamily="34" charset="0"/>
              </a:rPr>
              <a:t>  Елена Алексеевна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Камыш_01:   </a:t>
            </a:r>
            <a:r>
              <a:rPr lang="en-US" sz="1200" dirty="0" smtClean="0">
                <a:hlinkClick r:id="rId3"/>
              </a:rPr>
              <a:t>http://img-fotki.yandex.ru/get/9320/56195015.285/0_cd3c6_bd703d90_orig</a:t>
            </a:r>
            <a:r>
              <a:rPr lang="ru-RU" sz="1200" dirty="0" smtClean="0"/>
              <a:t> </a:t>
            </a:r>
            <a:endParaRPr lang="ru-RU" sz="1200" dirty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Камыш_02:   </a:t>
            </a:r>
            <a:r>
              <a:rPr lang="en-US" sz="1200" dirty="0" smtClean="0">
                <a:hlinkClick r:id="rId4"/>
              </a:rPr>
              <a:t>http://img-fotki.yandex.ru/get/9797/56195015.285/0_cd3c7_1bad19f_orig</a:t>
            </a:r>
            <a:r>
              <a:rPr lang="ru-RU" sz="1200" b="1" dirty="0" smtClean="0"/>
              <a:t> </a:t>
            </a:r>
            <a:endParaRPr lang="ru-RU" sz="1200" dirty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Кувшинка белая с листьями:                                                                                      </a:t>
            </a:r>
            <a:r>
              <a:rPr lang="en-US" sz="1200" dirty="0" smtClean="0">
                <a:hlinkClick r:id="rId5"/>
              </a:rPr>
              <a:t>http://img-fotki.yandex.ru/get/9803/56195015.285/0_cd3c8_85434e2d_orig</a:t>
            </a:r>
            <a:endParaRPr lang="ru-RU" sz="1200" dirty="0" smtClean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Кувшинка белая:</a:t>
            </a:r>
            <a:r>
              <a:rPr lang="ru-RU" sz="1200" dirty="0" smtClean="0"/>
              <a:t>                                                                                                                  </a:t>
            </a:r>
            <a:r>
              <a:rPr lang="en-US" sz="1200" dirty="0" smtClean="0">
                <a:hlinkClick r:id="rId6"/>
              </a:rPr>
              <a:t>http://img-fotki.yandex.ru/get/9254/56195015.285/0_cd3c9_bcdc953c_orig</a:t>
            </a:r>
            <a:r>
              <a:rPr lang="ru-RU" sz="1200" dirty="0" smtClean="0"/>
              <a:t>  </a:t>
            </a:r>
            <a:endParaRPr lang="ru-RU" sz="1200" dirty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Бабочка:   </a:t>
            </a:r>
            <a:r>
              <a:rPr lang="en-US" sz="1200" dirty="0" smtClean="0">
                <a:hlinkClick r:id="rId7"/>
              </a:rPr>
              <a:t>http://img-fotki.yandex.ru/get/9745/56195015.285/0_cd3bc_16110ae4_orig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Утка:   </a:t>
            </a:r>
            <a:r>
              <a:rPr lang="en-US" sz="1200" dirty="0" smtClean="0">
                <a:hlinkClick r:id="rId8"/>
              </a:rPr>
              <a:t>http://img-fotki.yandex.ru/get/5201/56195015.285/0_cd3b8_9716309c_orig</a:t>
            </a:r>
            <a:endParaRPr lang="ru-RU" sz="1200" dirty="0" smtClean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Утенок:</a:t>
            </a:r>
            <a:r>
              <a:rPr lang="ru-RU" sz="1200" dirty="0" smtClean="0"/>
              <a:t>   </a:t>
            </a:r>
            <a:r>
              <a:rPr lang="en-US" sz="1200" dirty="0" smtClean="0">
                <a:hlinkClick r:id="rId9"/>
              </a:rPr>
              <a:t>http://img-fotki.yandex.ru/get/9652/56195015.285/0_cd3b6_d63b3cb6_orig</a:t>
            </a:r>
            <a:r>
              <a:rPr lang="ru-RU" sz="1200" dirty="0" smtClean="0"/>
              <a:t> 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Трава:  </a:t>
            </a:r>
            <a:r>
              <a:rPr lang="en-US" sz="1200" dirty="0" smtClean="0">
                <a:hlinkClick r:id="rId10"/>
              </a:rPr>
              <a:t>http://img-fotki.yandex.ru/get/9763/56195015.285/0_cd3c2_dee4faf4_orig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Вода:   </a:t>
            </a:r>
            <a:r>
              <a:rPr lang="en-US" sz="1200" dirty="0" smtClean="0">
                <a:hlinkClick r:id="rId11"/>
              </a:rPr>
              <a:t>http://img-fotki.yandex.ru/get/9650/56195015.285/0_cd3c4_6ef7e9c6_orig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Фон:   </a:t>
            </a:r>
            <a:r>
              <a:rPr lang="en-US" sz="1200" dirty="0" smtClean="0">
                <a:hlinkClick r:id="rId12"/>
              </a:rPr>
              <a:t>http://img-fotki.yandex.ru/get/9298/56195015.287/0_cd435_a8dcbf67_orig</a:t>
            </a:r>
            <a:endParaRPr lang="ru-RU" sz="1200" dirty="0" smtClean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Лодка:</a:t>
            </a:r>
            <a:r>
              <a:rPr lang="ru-RU" sz="1200" dirty="0" smtClean="0"/>
              <a:t>   </a:t>
            </a:r>
            <a:r>
              <a:rPr lang="en-US" sz="1200" dirty="0" smtClean="0">
                <a:hlinkClick r:id="rId13"/>
              </a:rPr>
              <a:t>http://img-fotki.yandex.ru/get/9800/56195015.285/0_cd3b0_5ce8cc8a_orig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Солнце:</a:t>
            </a:r>
            <a:r>
              <a:rPr lang="ru-RU" sz="1200" dirty="0" smtClean="0"/>
              <a:t>  </a:t>
            </a:r>
            <a:r>
              <a:rPr lang="en-US" sz="1200" dirty="0" smtClean="0">
                <a:hlinkClick r:id="rId14"/>
              </a:rPr>
              <a:t>http://img-fotki.yandex.ru/get/9811/56195015.285/0_cd3be_50d540ae_orig</a:t>
            </a:r>
            <a:r>
              <a:rPr lang="ru-RU" sz="1200" dirty="0" smtClean="0"/>
              <a:t> 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b="1" dirty="0" smtClean="0"/>
              <a:t>Облака:   </a:t>
            </a:r>
            <a:r>
              <a:rPr lang="en-US" sz="1200" dirty="0" smtClean="0">
                <a:hlinkClick r:id="rId15"/>
              </a:rPr>
              <a:t>http://img-fotki.yandex.ru/get/9500/56195015.285/0_cd3bf_fb99599f_orig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ДЛЯ ПРЕЗЕНТАЦИИ: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Утёнок </a:t>
            </a:r>
            <a:r>
              <a:rPr lang="en-US" sz="1200" dirty="0" smtClean="0">
                <a:hlinkClick r:id="rId16"/>
              </a:rPr>
              <a:t>https://www.flashcardcloud.com/ImageUpload/f0b56958-f824-4b23-b837-bec4a85ae0f4/3_Thumb.jpg</a:t>
            </a:r>
            <a:endParaRPr lang="ru-RU" sz="1200" dirty="0" smtClean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en-US" sz="1200" dirty="0" smtClean="0">
                <a:hlinkClick r:id="rId17"/>
              </a:rPr>
              <a:t>http://sobolevabor86.ucoz.ru/_si/0/s28063575.jpg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Обложка книги М.Пришвина «Ребята и утята» </a:t>
            </a:r>
            <a:r>
              <a:rPr lang="en-US" sz="1200" dirty="0" smtClean="0">
                <a:hlinkClick r:id="rId18"/>
              </a:rPr>
              <a:t>https://knigapolis.ru/pictures/2/53/3363043_big1.jpg</a:t>
            </a:r>
            <a:endParaRPr lang="ru-RU" sz="1200" dirty="0" smtClean="0"/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Лукошко </a:t>
            </a:r>
            <a:r>
              <a:rPr lang="en-US" sz="1200" dirty="0" smtClean="0">
                <a:hlinkClick r:id="rId19"/>
              </a:rPr>
              <a:t>http://900igr.net/up/datai/259952/0010-029-.png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Ведро </a:t>
            </a:r>
            <a:r>
              <a:rPr lang="en-US" sz="1200" dirty="0" smtClean="0">
                <a:hlinkClick r:id="rId20"/>
              </a:rPr>
              <a:t>https://botan.cc/prepod/_bloks/pic/jkfrngm-003.jpg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Смородина </a:t>
            </a:r>
            <a:r>
              <a:rPr lang="en-US" sz="1200" dirty="0" smtClean="0">
                <a:hlinkClick r:id="rId21"/>
              </a:rPr>
              <a:t>http://www.zwalls.ru/mini/201310/22132.jpg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Крыжовник </a:t>
            </a:r>
            <a:r>
              <a:rPr lang="en-US" sz="1200" dirty="0" smtClean="0">
                <a:hlinkClick r:id="rId22"/>
              </a:rPr>
              <a:t>http://www.milujivareni.cz/_sites/fit/upload/images/6340bf21a66cbf3b731facd56f04b044_angrest-shutterstock-81598384.jpg?ver=123456789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Настурция </a:t>
            </a:r>
            <a:r>
              <a:rPr lang="en-US" sz="1200" dirty="0" smtClean="0">
                <a:hlinkClick r:id="rId23"/>
              </a:rPr>
              <a:t>http://www.znahar-vdome.ru/d-7.jpg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Астра </a:t>
            </a:r>
            <a:r>
              <a:rPr lang="en-US" sz="1200" dirty="0" smtClean="0">
                <a:hlinkClick r:id="rId24"/>
              </a:rPr>
              <a:t>http://img1.picmix.com/output/stamp/thumb/9/1/6/7/287619_4a6a1.png</a:t>
            </a:r>
            <a:r>
              <a:rPr lang="ru-RU" sz="1200" dirty="0" smtClean="0"/>
              <a:t> 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v"/>
            </a:pPr>
            <a:r>
              <a:rPr lang="ru-RU" sz="1200" dirty="0" smtClean="0"/>
              <a:t>Математическая раскраска </a:t>
            </a:r>
            <a:r>
              <a:rPr lang="en-US" sz="1200" dirty="0" smtClean="0">
                <a:hlinkClick r:id="rId25"/>
              </a:rPr>
              <a:t>http://2raskraski.ru/wp-content/uploads/matematicheskie-5-768x1024.jpg</a:t>
            </a:r>
            <a:r>
              <a:rPr lang="ru-RU" sz="1200" dirty="0" smtClean="0"/>
              <a:t> </a:t>
            </a:r>
          </a:p>
          <a:p>
            <a:pPr lvl="0">
              <a:buFont typeface="Wingdings" pitchFamily="2" charset="2"/>
              <a:buChar char="v"/>
            </a:pPr>
            <a:r>
              <a:rPr lang="ru-RU" sz="1200" dirty="0" smtClean="0"/>
              <a:t>Задачи -Школьные олимпиады по математике 1 класс. Авторы </a:t>
            </a:r>
            <a:r>
              <a:rPr lang="ru-RU" sz="1200" dirty="0" err="1" smtClean="0"/>
              <a:t>О.В.Узорова</a:t>
            </a:r>
            <a:r>
              <a:rPr lang="ru-RU" sz="1200" dirty="0" smtClean="0"/>
              <a:t>, Е.А.Нефёдова. </a:t>
            </a:r>
            <a:r>
              <a:rPr lang="ru-RU" sz="1200" dirty="0" err="1" smtClean="0"/>
              <a:t>Изд</a:t>
            </a:r>
            <a:r>
              <a:rPr lang="ru-RU" sz="1200" dirty="0" smtClean="0"/>
              <a:t> </a:t>
            </a:r>
            <a:r>
              <a:rPr lang="ru-RU" sz="1200" dirty="0" err="1" smtClean="0"/>
              <a:t>АСТ:Астрель</a:t>
            </a:r>
            <a:r>
              <a:rPr lang="ru-RU" sz="1200" dirty="0" smtClean="0"/>
              <a:t>/Москва2014г.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7723219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16293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511</Words>
  <Application>Microsoft Office PowerPoint</Application>
  <PresentationFormat>Экран (4:3)</PresentationFormat>
  <Paragraphs>154</Paragraphs>
  <Slides>11</Slides>
  <Notes>1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Round Script</vt:lpstr>
      <vt:lpstr>Times New Roman</vt:lpstr>
      <vt:lpstr>Adobe Caslon Pro Bold</vt:lpstr>
      <vt:lpstr>Arial Black</vt:lpstr>
      <vt:lpstr>Rubius</vt:lpstr>
      <vt:lpstr>Wingdings</vt:lpstr>
      <vt:lpstr>Calibri</vt:lpstr>
      <vt:lpstr>Тема Office</vt:lpstr>
      <vt:lpstr>Слайд 1</vt:lpstr>
      <vt:lpstr>Засели домики, опираясь на рисунки</vt:lpstr>
      <vt:lpstr>Заполните квадраты!</vt:lpstr>
      <vt:lpstr>Решите примеры и узнаете название рассказа М. Пришвина</vt:lpstr>
      <vt:lpstr>Найдите значение символов!</vt:lpstr>
      <vt:lpstr>Решите задачу!</vt:lpstr>
      <vt:lpstr>Решите задачу!</vt:lpstr>
      <vt:lpstr>Слайд 8</vt:lpstr>
      <vt:lpstr>Выполни задание на карточке</vt:lpstr>
      <vt:lpstr>Интернет - ресурсы</vt:lpstr>
      <vt:lpstr>Слайд 11</vt:lpstr>
    </vt:vector>
  </TitlesOfParts>
  <Company>МАОУ лицей №21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Детские</dc:title>
  <dc:creator>Ранько Елена</dc:creator>
  <cp:lastModifiedBy>Анна</cp:lastModifiedBy>
  <cp:revision>90</cp:revision>
  <dcterms:created xsi:type="dcterms:W3CDTF">2015-04-19T15:51:03Z</dcterms:created>
  <dcterms:modified xsi:type="dcterms:W3CDTF">2020-04-03T17:22:34Z</dcterms:modified>
</cp:coreProperties>
</file>